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61" r:id="rId3"/>
    <p:sldId id="262" r:id="rId4"/>
    <p:sldId id="305" r:id="rId5"/>
    <p:sldId id="264" r:id="rId6"/>
    <p:sldId id="299" r:id="rId7"/>
    <p:sldId id="300" r:id="rId8"/>
    <p:sldId id="301" r:id="rId9"/>
    <p:sldId id="302" r:id="rId10"/>
    <p:sldId id="304" r:id="rId11"/>
    <p:sldId id="306" r:id="rId12"/>
    <p:sldId id="30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E86B4"/>
    <a:srgbClr val="FAA990"/>
    <a:srgbClr val="FAFAFA"/>
    <a:srgbClr val="196067"/>
    <a:srgbClr val="790761"/>
    <a:srgbClr val="ED420D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08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10184"/>
            <a:ext cx="7583672" cy="18766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Итоги работы </a:t>
            </a:r>
            <a:br>
              <a:rPr lang="ru-RU" sz="3600" b="1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</a:br>
            <a:r>
              <a:rPr lang="ru-RU" sz="3600" b="1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за 2019-2020 учебный год</a:t>
            </a:r>
            <a:endParaRPr lang="ru-RU" sz="3600" b="1" dirty="0">
              <a:ln w="1905"/>
              <a:solidFill>
                <a:srgbClr val="1E86B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60431" y="5329646"/>
            <a:ext cx="6283569" cy="1698171"/>
          </a:xfrm>
        </p:spPr>
        <p:txBody>
          <a:bodyPr>
            <a:normAutofit fontScale="25000" lnSpcReduction="20000"/>
          </a:bodyPr>
          <a:lstStyle/>
          <a:p>
            <a:pPr algn="r">
              <a:lnSpc>
                <a:spcPct val="120000"/>
              </a:lnSpc>
            </a:pPr>
            <a:r>
              <a:rPr lang="ru-RU" sz="7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Директор: Шишкова Людмила Михайловна</a:t>
            </a:r>
          </a:p>
          <a:p>
            <a:pPr algn="r">
              <a:lnSpc>
                <a:spcPct val="120000"/>
              </a:lnSpc>
            </a:pPr>
            <a:r>
              <a:rPr lang="ru-RU" sz="7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Заместитель директора по ИМР: Симонова Елена Андреевна</a:t>
            </a:r>
          </a:p>
          <a:p>
            <a:pPr algn="r">
              <a:lnSpc>
                <a:spcPct val="120000"/>
              </a:lnSpc>
            </a:pPr>
            <a:r>
              <a:rPr lang="ru-RU" sz="7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Научный руководитель: </a:t>
            </a:r>
            <a:r>
              <a:rPr lang="ru-RU" sz="72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Чаевцева</a:t>
            </a:r>
            <a:r>
              <a:rPr lang="ru-RU" sz="7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Лариса Геннадьевна</a:t>
            </a:r>
          </a:p>
          <a:p>
            <a:pPr>
              <a:lnSpc>
                <a:spcPct val="120000"/>
              </a:lnSpc>
            </a:pPr>
            <a:endParaRPr lang="ru-RU" sz="4000" b="1" dirty="0" smtClean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  <a:p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78823" y="217715"/>
            <a:ext cx="8582297" cy="1698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муниципальное</a:t>
            </a:r>
            <a:r>
              <a:rPr kumimoji="0" lang="ru-RU" b="1" i="0" u="none" strike="noStrike" kern="1200" cap="none" spc="0" normalizeH="0" noProof="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 бюджетное учреждение </a:t>
            </a:r>
          </a:p>
          <a:p>
            <a:pPr marL="0" marR="0" lvl="0" indent="0" algn="ctr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noProof="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дополнительного образования </a:t>
            </a:r>
            <a:r>
              <a:rPr lang="ru-RU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города Ульяновска</a:t>
            </a:r>
          </a:p>
          <a:p>
            <a:pPr marL="0" marR="0" lvl="0" indent="0" algn="ctr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«Центр детского творчества № 5»</a:t>
            </a:r>
          </a:p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614" y="193225"/>
            <a:ext cx="1584176" cy="804562"/>
          </a:xfrm>
          <a:prstGeom prst="rect">
            <a:avLst/>
          </a:prstGeom>
        </p:spPr>
      </p:pic>
      <p:pic>
        <p:nvPicPr>
          <p:cNvPr id="9" name="Picture 2" descr="C:\Users\111\Desktop\Для науки, РИП\О ЦДТ 5 в Управление\Логотип_ЦДТ №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8" y="1055657"/>
            <a:ext cx="1183326" cy="118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0" y="-182880"/>
            <a:ext cx="7295742" cy="195942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zh-CN" sz="3600" b="1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Уровень учреждения</a:t>
            </a:r>
            <a:endParaRPr lang="ru-RU" sz="3600" b="1" dirty="0">
              <a:ln w="1905"/>
              <a:solidFill>
                <a:srgbClr val="1E86B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763" y="2103120"/>
            <a:ext cx="7919220" cy="3555457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Педагогические советы − 4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Заседания творческих и рабочих групп − </a:t>
            </a:r>
            <a:r>
              <a:rPr lang="ru-RU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ru-RU" sz="2800" b="1" dirty="0" smtClean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Семинары − 3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Методические учёбы − </a:t>
            </a:r>
            <a:r>
              <a:rPr lang="ru-RU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lang="ru-RU" sz="2800" b="1" dirty="0" smtClean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Методические объединения − </a:t>
            </a:r>
            <a:r>
              <a:rPr lang="ru-RU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lang="ru-RU" sz="2800" b="1" dirty="0" smtClean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Конкурсы профессионального мастерства − 2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800" b="1" dirty="0" smtClean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endParaRPr lang="ru-RU" sz="28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265" y="0"/>
            <a:ext cx="7886700" cy="285273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zh-CN" sz="3600" b="1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Техническое задание </a:t>
            </a:r>
            <a:br>
              <a:rPr lang="ru-RU" altLang="zh-CN" sz="3600" b="1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zh-CN" sz="3600" b="1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2020-2021 учебный год</a:t>
            </a:r>
            <a:r>
              <a:rPr lang="zh-CN" altLang="en-US" sz="3600" b="1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微软雅黑"/>
                <a:cs typeface="Verdana" panose="020B0604030504040204" pitchFamily="34" charset="0"/>
              </a:rPr>
              <a:t/>
            </a:r>
            <a:br>
              <a:rPr lang="zh-CN" altLang="en-US" sz="3600" b="1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微软雅黑"/>
                <a:cs typeface="Verdana" panose="020B0604030504040204" pitchFamily="34" charset="0"/>
              </a:rPr>
            </a:br>
            <a:endParaRPr lang="ru-RU" sz="3600" b="1" dirty="0">
              <a:ln w="1905"/>
              <a:solidFill>
                <a:srgbClr val="1E86B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004458"/>
            <a:ext cx="7886700" cy="308519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Работа Центра детского творчества № 5 </a:t>
            </a:r>
          </a:p>
          <a:p>
            <a:pPr algn="ctr">
              <a:lnSpc>
                <a:spcPct val="100000"/>
              </a:lnSpc>
            </a:pPr>
            <a:r>
              <a:rPr lang="ru-RU" sz="3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в статусе </a:t>
            </a:r>
            <a:r>
              <a:rPr lang="ru-RU" sz="3200" b="1" u="sng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областной научно-методической площадки </a:t>
            </a:r>
            <a:endParaRPr lang="ru-RU" sz="3200" b="1" u="sng" dirty="0">
              <a:ln w="1905"/>
              <a:solidFill>
                <a:srgbClr val="1E86B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2444"/>
            <a:ext cx="7824651" cy="18766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Благодарим за внимание!</a:t>
            </a:r>
            <a:endParaRPr lang="ru-RU" sz="3600" b="1" dirty="0">
              <a:ln w="1905"/>
              <a:solidFill>
                <a:srgbClr val="1E86B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05" y="1461546"/>
            <a:ext cx="7886700" cy="107265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Тема</a:t>
            </a:r>
            <a:br>
              <a:rPr lang="ru-RU" sz="3600" b="1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</a:br>
            <a:r>
              <a:rPr lang="ru-RU" sz="3600" b="1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Программы развития инновационных процессов</a:t>
            </a:r>
            <a:endParaRPr lang="ru-RU" sz="3600" b="1" dirty="0">
              <a:ln w="1905"/>
              <a:solidFill>
                <a:srgbClr val="1E86B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4949" y="2808515"/>
            <a:ext cx="8490857" cy="2993754"/>
          </a:xfrm>
        </p:spPr>
        <p:txBody>
          <a:bodyPr>
            <a:normAutofit/>
          </a:bodyPr>
          <a:lstStyle/>
          <a:p>
            <a:pPr marL="92075" lvl="0" indent="-4763" algn="ctr">
              <a:lnSpc>
                <a:spcPct val="100000"/>
              </a:lnSpc>
              <a:spcBef>
                <a:spcPts val="0"/>
              </a:spcBef>
            </a:pPr>
            <a:r>
              <a:rPr lang="ru-RU" altLang="zh-CN" sz="3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«Внутрифирменное обучение </a:t>
            </a:r>
          </a:p>
          <a:p>
            <a:pPr marL="92075" lvl="0" indent="-4763" algn="ctr">
              <a:lnSpc>
                <a:spcPct val="100000"/>
              </a:lnSpc>
              <a:spcBef>
                <a:spcPts val="0"/>
              </a:spcBef>
            </a:pPr>
            <a:r>
              <a:rPr lang="ru-RU" altLang="zh-CN" sz="3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условие развития </a:t>
            </a:r>
          </a:p>
          <a:p>
            <a:pPr marL="92075" lvl="0" indent="-4763" algn="ctr">
              <a:lnSpc>
                <a:spcPct val="100000"/>
              </a:lnSpc>
              <a:spcBef>
                <a:spcPts val="0"/>
              </a:spcBef>
            </a:pPr>
            <a:r>
              <a:rPr lang="ru-RU" altLang="zh-CN" sz="3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ключевых компетентностей</a:t>
            </a:r>
          </a:p>
          <a:p>
            <a:pPr marL="92075" lvl="0" indent="-4763" algn="ctr">
              <a:lnSpc>
                <a:spcPct val="100000"/>
              </a:lnSpc>
              <a:spcBef>
                <a:spcPts val="0"/>
              </a:spcBef>
            </a:pPr>
            <a:r>
              <a:rPr lang="ru-RU" altLang="zh-CN" sz="3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педагога дополнительного образования»</a:t>
            </a:r>
            <a:endParaRPr lang="zh-CN" altLang="en-US" sz="3200" b="1" dirty="0" smtClean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ea typeface="微软雅黑"/>
              <a:cs typeface="Verdana" panose="020B0604030504040204" pitchFamily="34" charset="0"/>
            </a:endParaRPr>
          </a:p>
          <a:p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339" y="1489166"/>
            <a:ext cx="7148512" cy="172783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altLang="zh-CN" sz="4000" b="1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Статус и стаж </a:t>
            </a:r>
            <a:br>
              <a:rPr lang="ru-RU" altLang="zh-CN" sz="4000" b="1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zh-CN" sz="4000" b="1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Программе развития инновационных процессов</a:t>
            </a:r>
            <a:r>
              <a:rPr lang="zh-CN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E86B4"/>
                </a:solidFill>
                <a:effectLst>
                  <a:reflection blurRad="12700" stA="28000" endPos="45000" dist="1000" dir="5400000" sy="-100000" algn="bl" rotWithShape="0"/>
                </a:effectLst>
                <a:ea typeface="微软雅黑"/>
                <a:cs typeface="Verdana" panose="020B0604030504040204" pitchFamily="34" charset="0"/>
              </a:rPr>
              <a:t/>
            </a:r>
            <a:br>
              <a:rPr lang="zh-CN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E86B4"/>
                </a:solidFill>
                <a:effectLst>
                  <a:reflection blurRad="12700" stA="28000" endPos="45000" dist="1000" dir="5400000" sy="-100000" algn="bl" rotWithShape="0"/>
                </a:effectLst>
                <a:ea typeface="微软雅黑"/>
                <a:cs typeface="Verdana" panose="020B0604030504040204" pitchFamily="34" charset="0"/>
              </a:rPr>
            </a:br>
            <a:endParaRPr lang="ru-RU" dirty="0">
              <a:solidFill>
                <a:srgbClr val="1E86B4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2730138"/>
            <a:ext cx="7886700" cy="3673022"/>
          </a:xfrm>
        </p:spPr>
        <p:txBody>
          <a:bodyPr>
            <a:normAutofit fontScale="25000" lnSpcReduction="20000"/>
          </a:bodyPr>
          <a:lstStyle/>
          <a:p>
            <a:pPr marL="92075" lvl="0" indent="-4763" algn="ctr">
              <a:lnSpc>
                <a:spcPct val="120000"/>
              </a:lnSpc>
              <a:spcBef>
                <a:spcPts val="0"/>
              </a:spcBef>
            </a:pPr>
            <a:r>
              <a:rPr lang="ru-RU" altLang="zh-CN" sz="1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Областная </a:t>
            </a:r>
          </a:p>
          <a:p>
            <a:pPr marL="92075" lvl="0" indent="-4763" algn="ctr">
              <a:lnSpc>
                <a:spcPct val="120000"/>
              </a:lnSpc>
              <a:spcBef>
                <a:spcPts val="0"/>
              </a:spcBef>
            </a:pPr>
            <a:r>
              <a:rPr lang="ru-RU" altLang="zh-CN" sz="1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экспериментальная площадка</a:t>
            </a:r>
          </a:p>
          <a:p>
            <a:pPr marL="92075" lvl="0" indent="-4763" algn="ctr">
              <a:lnSpc>
                <a:spcPct val="120000"/>
              </a:lnSpc>
              <a:spcBef>
                <a:spcPts val="0"/>
              </a:spcBef>
            </a:pPr>
            <a:r>
              <a:rPr lang="ru-RU" altLang="zh-CN" sz="1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 года)</a:t>
            </a:r>
          </a:p>
          <a:p>
            <a:pPr marL="92075" lvl="0" indent="-4763" algn="ctr">
              <a:lnSpc>
                <a:spcPct val="120000"/>
              </a:lnSpc>
              <a:spcBef>
                <a:spcPts val="0"/>
              </a:spcBef>
            </a:pPr>
            <a:endParaRPr lang="ru-RU" altLang="zh-CN" sz="12800" b="1" dirty="0" smtClean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2075" lvl="0" indent="-4763">
              <a:lnSpc>
                <a:spcPct val="120000"/>
              </a:lnSpc>
              <a:spcBef>
                <a:spcPts val="0"/>
              </a:spcBef>
            </a:pPr>
            <a:r>
              <a:rPr lang="ru-RU" altLang="zh-CN" sz="11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微软雅黑"/>
                <a:cs typeface="Verdana" panose="020B0604030504040204" pitchFamily="34" charset="0"/>
              </a:rPr>
              <a:t>Основание: Распоряжение Министерства образования и науки Ульяновской области</a:t>
            </a:r>
          </a:p>
          <a:p>
            <a:pPr marL="92075" lvl="0" indent="-4763">
              <a:lnSpc>
                <a:spcPct val="120000"/>
              </a:lnSpc>
              <a:spcBef>
                <a:spcPts val="0"/>
              </a:spcBef>
            </a:pPr>
            <a:r>
              <a:rPr lang="ru-RU" altLang="zh-CN" sz="11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微软雅黑"/>
                <a:cs typeface="Verdana" panose="020B0604030504040204" pitchFamily="34" charset="0"/>
              </a:rPr>
              <a:t>№ 2267 от 07.12.2016 г.</a:t>
            </a:r>
            <a:endParaRPr lang="zh-CN" altLang="en-US" sz="11200" b="1" dirty="0" smtClean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ea typeface="微软雅黑"/>
              <a:cs typeface="Verdana" panose="020B060403050404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139" y="0"/>
            <a:ext cx="7886700" cy="2185037"/>
          </a:xfrm>
        </p:spPr>
        <p:txBody>
          <a:bodyPr/>
          <a:lstStyle/>
          <a:p>
            <a:pPr algn="ctr"/>
            <a:r>
              <a:rPr lang="ru-RU" altLang="zh-CN" sz="3600" b="1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Актуальность темы</a:t>
            </a:r>
            <a:r>
              <a:rPr lang="zh-CN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E86B4"/>
                </a:solidFill>
                <a:effectLst>
                  <a:reflection blurRad="12700" stA="28000" endPos="45000" dist="1000" dir="5400000" sy="-100000" algn="bl" rotWithShape="0"/>
                </a:effectLst>
                <a:ea typeface="微软雅黑"/>
                <a:cs typeface="Verdana" panose="020B0604030504040204" pitchFamily="34" charset="0"/>
              </a:rPr>
              <a:t/>
            </a:r>
            <a:br>
              <a:rPr lang="zh-CN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E86B4"/>
                </a:solidFill>
                <a:effectLst>
                  <a:reflection blurRad="12700" stA="28000" endPos="45000" dist="1000" dir="5400000" sy="-100000" algn="bl" rotWithShape="0"/>
                </a:effectLst>
                <a:ea typeface="微软雅黑"/>
                <a:cs typeface="Verdana" panose="020B0604030504040204" pitchFamily="34" charset="0"/>
              </a:rPr>
            </a:br>
            <a:endParaRPr lang="ru-RU" dirty="0">
              <a:solidFill>
                <a:srgbClr val="1E86B4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762" y="2116183"/>
            <a:ext cx="7886700" cy="3657600"/>
          </a:xfrm>
        </p:spPr>
        <p:txBody>
          <a:bodyPr>
            <a:normAutofit fontScale="92500" lnSpcReduction="20000"/>
          </a:bodyPr>
          <a:lstStyle/>
          <a:p>
            <a:pPr marL="92075" lvl="0" indent="-4763" algn="ctr">
              <a:lnSpc>
                <a:spcPct val="120000"/>
              </a:lnSpc>
              <a:spcBef>
                <a:spcPts val="0"/>
              </a:spcBef>
            </a:pPr>
            <a:r>
              <a:rPr lang="ru-RU" altLang="zh-CN" sz="35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совершенствование системы </a:t>
            </a:r>
          </a:p>
          <a:p>
            <a:pPr marL="92075" lvl="0" indent="-4763" algn="ctr">
              <a:lnSpc>
                <a:spcPct val="120000"/>
              </a:lnSpc>
              <a:spcBef>
                <a:spcPts val="0"/>
              </a:spcBef>
            </a:pPr>
            <a:r>
              <a:rPr lang="ru-RU" altLang="zh-CN" sz="35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повышения уровня профессионализма педагогов дополнительного образования внутри учреждения в период внедрения профессионального стандарта</a:t>
            </a:r>
          </a:p>
          <a:p>
            <a:pPr marL="92075" lvl="0" indent="-4763" algn="ctr">
              <a:lnSpc>
                <a:spcPct val="120000"/>
              </a:lnSpc>
              <a:spcBef>
                <a:spcPts val="0"/>
              </a:spcBef>
            </a:pPr>
            <a:r>
              <a:rPr lang="ru-RU" altLang="zh-CN" sz="35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«Педагог дополнительного образования детей и взрослых»</a:t>
            </a:r>
            <a:endParaRPr lang="zh-CN" altLang="en-US" sz="3500" b="1" dirty="0" smtClean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ea typeface="微软雅黑"/>
              <a:cs typeface="Verdana" panose="020B060403050404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3420" y="207511"/>
            <a:ext cx="7370580" cy="201317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altLang="zh-CN" sz="3600" b="1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Гипотеза эксперимента</a:t>
            </a:r>
            <a:r>
              <a:rPr lang="zh-CN" altLang="en-US" sz="4800" b="1" dirty="0" smtClean="0">
                <a:ln w="50800"/>
                <a:solidFill>
                  <a:srgbClr val="7030A0"/>
                </a:solidFill>
                <a:latin typeface="Calibri Light" panose="020F0302020204030204" pitchFamily="34" charset="0"/>
                <a:ea typeface="微软雅黑"/>
                <a:cs typeface="Verdana" panose="020B0604030504040204" pitchFamily="34" charset="0"/>
              </a:rPr>
              <a:t/>
            </a:r>
            <a:br>
              <a:rPr lang="zh-CN" altLang="en-US" sz="4800" b="1" dirty="0" smtClean="0">
                <a:ln w="50800"/>
                <a:solidFill>
                  <a:srgbClr val="7030A0"/>
                </a:solidFill>
                <a:latin typeface="Calibri Light" panose="020F0302020204030204" pitchFamily="34" charset="0"/>
                <a:ea typeface="微软雅黑"/>
                <a:cs typeface="Verdana" panose="020B0604030504040204" pitchFamily="34" charset="0"/>
              </a:rPr>
            </a:br>
            <a:endParaRPr lang="ru-RU" dirty="0"/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00909" y="1708794"/>
            <a:ext cx="7546979" cy="682626"/>
            <a:chOff x="1264" y="2567"/>
            <a:chExt cx="4754" cy="430"/>
          </a:xfrm>
        </p:grpSpPr>
        <p:sp>
          <p:nvSpPr>
            <p:cNvPr id="6" name="Line 13"/>
            <p:cNvSpPr>
              <a:spLocks noChangeShapeType="1"/>
            </p:cNvSpPr>
            <p:nvPr/>
          </p:nvSpPr>
          <p:spPr bwMode="gray">
            <a:xfrm flipV="1">
              <a:off x="1440" y="2961"/>
              <a:ext cx="4578" cy="29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Rectangle 14"/>
            <p:cNvSpPr>
              <a:spLocks noChangeArrowheads="1"/>
            </p:cNvSpPr>
            <p:nvPr/>
          </p:nvSpPr>
          <p:spPr bwMode="gray">
            <a:xfrm rot="3419336">
              <a:off x="1277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" name="Text Box 15"/>
            <p:cNvSpPr txBox="1">
              <a:spLocks noChangeArrowheads="1"/>
            </p:cNvSpPr>
            <p:nvPr/>
          </p:nvSpPr>
          <p:spPr bwMode="gray">
            <a:xfrm>
              <a:off x="1762" y="2567"/>
              <a:ext cx="11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endParaRPr lang="en-US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endParaRP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gray">
            <a:xfrm>
              <a:off x="1362" y="2629"/>
              <a:ext cx="23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ln w="1905"/>
                  <a:solidFill>
                    <a:srgbClr val="FAFAF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itchFamily="34" charset="0"/>
                </a:rPr>
                <a:t>1</a:t>
              </a:r>
              <a:endParaRPr lang="en-US" sz="3200" b="1" dirty="0">
                <a:ln w="1905"/>
                <a:solidFill>
                  <a:srgbClr val="FAFA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1070429" y="2579648"/>
            <a:ext cx="7646994" cy="954088"/>
            <a:chOff x="1264" y="2567"/>
            <a:chExt cx="4817" cy="601"/>
          </a:xfrm>
        </p:grpSpPr>
        <p:sp>
          <p:nvSpPr>
            <p:cNvPr id="11" name="Line 13"/>
            <p:cNvSpPr>
              <a:spLocks noChangeShapeType="1"/>
            </p:cNvSpPr>
            <p:nvPr/>
          </p:nvSpPr>
          <p:spPr bwMode="gray">
            <a:xfrm flipV="1">
              <a:off x="1440" y="2961"/>
              <a:ext cx="4578" cy="29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gray">
            <a:xfrm rot="3419336">
              <a:off x="1277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gray">
            <a:xfrm>
              <a:off x="1762" y="2567"/>
              <a:ext cx="4319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ru-RU" sz="2800" b="1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itchFamily="34" charset="0"/>
                </a:rPr>
                <a:t>Аудит состояния компетентностей педагогов</a:t>
              </a:r>
              <a:endParaRPr lang="en-US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endParaRPr>
            </a:p>
            <a:p>
              <a:pPr algn="just"/>
              <a:endParaRPr lang="en-US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endParaRP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gray">
            <a:xfrm>
              <a:off x="1362" y="2629"/>
              <a:ext cx="23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ln w="1905"/>
                  <a:solidFill>
                    <a:srgbClr val="FAFAF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itchFamily="34" charset="0"/>
                </a:rPr>
                <a:t>2</a:t>
              </a:r>
              <a:endParaRPr lang="en-US" sz="3200" b="1" dirty="0">
                <a:ln w="1905"/>
                <a:solidFill>
                  <a:srgbClr val="FAFA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1061848" y="3247778"/>
            <a:ext cx="7573971" cy="954088"/>
            <a:chOff x="1264" y="2418"/>
            <a:chExt cx="4771" cy="601"/>
          </a:xfrm>
        </p:grpSpPr>
        <p:sp>
          <p:nvSpPr>
            <p:cNvPr id="16" name="Line 13"/>
            <p:cNvSpPr>
              <a:spLocks noChangeShapeType="1"/>
            </p:cNvSpPr>
            <p:nvPr/>
          </p:nvSpPr>
          <p:spPr bwMode="gray">
            <a:xfrm flipV="1">
              <a:off x="1457" y="2968"/>
              <a:ext cx="4578" cy="29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gray">
            <a:xfrm rot="3419336">
              <a:off x="1277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gray">
            <a:xfrm>
              <a:off x="1762" y="2418"/>
              <a:ext cx="3925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800" b="1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itchFamily="34" charset="0"/>
                </a:rPr>
                <a:t>Разработка </a:t>
              </a:r>
              <a:r>
                <a:rPr lang="ru-RU" sz="2800" b="1" dirty="0" err="1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itchFamily="34" charset="0"/>
                </a:rPr>
                <a:t>разноуровневой</a:t>
              </a:r>
              <a:r>
                <a:rPr lang="ru-RU" sz="2800" b="1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itchFamily="34" charset="0"/>
                </a:rPr>
                <a:t> программы </a:t>
              </a:r>
            </a:p>
            <a:p>
              <a:pPr algn="l"/>
              <a:r>
                <a:rPr lang="ru-RU" sz="2800" b="1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itchFamily="34" charset="0"/>
                </a:rPr>
                <a:t>внутрифирменного обучения педагогов</a:t>
              </a:r>
              <a:endParaRPr lang="en-US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gray">
            <a:xfrm>
              <a:off x="1362" y="2629"/>
              <a:ext cx="23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ln w="1905"/>
                  <a:solidFill>
                    <a:srgbClr val="FAFAF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itchFamily="34" charset="0"/>
                </a:rPr>
                <a:t>3</a:t>
              </a:r>
              <a:endParaRPr lang="en-US" sz="3200" b="1" dirty="0">
                <a:ln w="1905"/>
                <a:solidFill>
                  <a:srgbClr val="FAFA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912846" y="1781294"/>
            <a:ext cx="6450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Уровневая диагностика условий обучения</a:t>
            </a:r>
            <a:endParaRPr lang="ru-RU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086" y="0"/>
            <a:ext cx="7726816" cy="254725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zh-CN" sz="3600" b="1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Результаты, </a:t>
            </a:r>
            <a:br>
              <a:rPr lang="ru-RU" altLang="zh-CN" sz="3600" b="1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zh-CN" sz="3600" b="1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полученные в ходе эксперимента</a:t>
            </a:r>
            <a:br>
              <a:rPr lang="ru-RU" altLang="zh-CN" sz="3600" b="1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zh-CN" sz="3600" b="1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муниципальном уровне</a:t>
            </a:r>
            <a:endParaRPr lang="ru-RU" sz="3600" b="1" dirty="0">
              <a:ln w="1905"/>
              <a:solidFill>
                <a:srgbClr val="1E86B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2677886"/>
            <a:ext cx="7886700" cy="3411765"/>
          </a:xfrm>
        </p:spPr>
        <p:txBody>
          <a:bodyPr/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Семинары – 2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Научные программы и проекты – 4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Публикации – </a:t>
            </a:r>
            <a:r>
              <a:rPr lang="ru-RU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ru-RU" sz="2800" b="1" dirty="0" smtClean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Конкурсы – 1</a:t>
            </a:r>
            <a:endParaRPr lang="ru-RU" sz="2800" b="1" dirty="0" smtClean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  <a:p>
            <a:endParaRPr lang="ru-RU" dirty="0"/>
          </a:p>
        </p:txBody>
      </p:sp>
      <p:pic>
        <p:nvPicPr>
          <p:cNvPr id="1041" name="Picture 17" descr="C:\Users\ЦДТ5\Desktop\Достижения п.д.о. 19-20\Город\Бойко М.В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9245" y="2822574"/>
            <a:ext cx="1835124" cy="252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ЦДТ5\Desktop\Достижения п.д.о. 19-20\Город\Благ Неугасим огонь душ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3678" y="3195261"/>
            <a:ext cx="1885693" cy="252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ЦДТ5\Desktop\Достижения п.д.о. 19-20\Город\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3344" y="3520825"/>
            <a:ext cx="1791395" cy="246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ЦДТ5\Desktop\Достижения п.д.о. 19-20\Город\2019 благ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8366" y="3797028"/>
            <a:ext cx="1785672" cy="246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ЦДТ5\Desktop\Достижения п.д.о. 19-20\Город\IMG_20191208_00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9417" y="4082850"/>
            <a:ext cx="1785672" cy="252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Users\ЦДТ5\Desktop\Достижения п.д.о. 19-20\Город\Пед дебютПочетная грамот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3977" y="4336359"/>
            <a:ext cx="1800168" cy="2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ЦДТ5\Desktop\Достижения п.д.о. 19-20\Город\Пед дебютДиплом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1486" y="4387689"/>
            <a:ext cx="1725440" cy="237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ЦДТ5\Desktop\Достижения п.д.о. 19-20\Город\Благодарность от Администрации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790" y="4455809"/>
            <a:ext cx="1661624" cy="228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086" y="0"/>
            <a:ext cx="7726816" cy="254725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zh-CN" sz="3600" b="1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Результаты, </a:t>
            </a:r>
            <a:br>
              <a:rPr lang="ru-RU" altLang="zh-CN" sz="3600" b="1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zh-CN" sz="3600" b="1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полученные в ходе эксперимента</a:t>
            </a:r>
            <a:br>
              <a:rPr lang="ru-RU" altLang="zh-CN" sz="3600" b="1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zh-CN" sz="3600" b="1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областном уровне</a:t>
            </a:r>
            <a:endParaRPr lang="ru-RU" sz="3600" b="1" dirty="0">
              <a:ln w="1905"/>
              <a:solidFill>
                <a:srgbClr val="1E86B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160" y="2560320"/>
            <a:ext cx="7886700" cy="3529331"/>
          </a:xfrm>
        </p:spPr>
        <p:txBody>
          <a:bodyPr/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Семинары – 3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Научные программы и проекты – 10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Конкурсы – 5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Публикации − 1</a:t>
            </a:r>
          </a:p>
          <a:p>
            <a:endParaRPr lang="ru-RU" dirty="0"/>
          </a:p>
        </p:txBody>
      </p:sp>
      <p:pic>
        <p:nvPicPr>
          <p:cNvPr id="21" name="Picture 2" descr="C:\Users\ЦДТ5\Desktop\Достижения п.д.о. 19-20\Область\шишк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8613" y="2634232"/>
            <a:ext cx="1620897" cy="229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ЦДТ5\Desktop\Достижения п.д.о. 19-20\Область\Грамо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1667" y="2935699"/>
            <a:ext cx="1805664" cy="248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ЦДТ5\Desktop\Достижения п.д.о. 19-20\Область\кич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606" y="3155973"/>
            <a:ext cx="1799670" cy="248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ЦДТ5\Desktop\Достижения п.д.о. 19-20\Область\Михеев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1665" y="3359017"/>
            <a:ext cx="1744909" cy="246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ЦДТ5\Desktop\Достижения п.д.о. 19-20\Область\Бойкоблагодарность1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7407" y="3613277"/>
            <a:ext cx="1692850" cy="246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ЦДТ5\Desktop\Достижения п.д.о. 19-20\Область\Макаров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0109" y="3815790"/>
            <a:ext cx="1805664" cy="248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ЦДТ5\Desktop\Достижения п.д.о. 19-20\Область\Благодарность Шумбрат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6492" y="4039363"/>
            <a:ext cx="1830346" cy="25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ЦДТ5\Desktop\Достижения п.д.о. 19-20\Область\печать лена скан 00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2050" y="4526132"/>
            <a:ext cx="2785745" cy="202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086" y="0"/>
            <a:ext cx="7726816" cy="254725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zh-CN" sz="3600" b="1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Результаты, </a:t>
            </a:r>
            <a:br>
              <a:rPr lang="ru-RU" altLang="zh-CN" sz="3600" b="1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zh-CN" sz="3600" b="1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полученные в ходе эксперимента</a:t>
            </a:r>
            <a:br>
              <a:rPr lang="ru-RU" altLang="zh-CN" sz="3600" b="1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zh-CN" sz="3600" b="1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всероссийском уровне</a:t>
            </a:r>
            <a:endParaRPr lang="ru-RU" sz="3600" b="1" dirty="0">
              <a:ln w="1905"/>
              <a:solidFill>
                <a:srgbClr val="1E86B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2664824"/>
            <a:ext cx="7886700" cy="3424828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Научные программы и проекты – 22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Конкурсы – 20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Публикации − 65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800" b="1" dirty="0" smtClean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800" b="1" dirty="0" smtClean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/>
          </a:p>
        </p:txBody>
      </p:sp>
      <p:pic>
        <p:nvPicPr>
          <p:cNvPr id="22" name="Picture 10" descr="C:\Users\ЦДТ5\Desktop\Достижения п.д.о. 19-20\Россия\19408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4937" y="2782097"/>
            <a:ext cx="1773546" cy="25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ЦДТ5\Desktop\Достижения п.д.о. 19-20\Россия\Благодарственное письмо от 17.09.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8822" y="2993113"/>
            <a:ext cx="1777972" cy="25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ЦДТ5\Desktop\Достижения п.д.о. 19-20\Россия\Свидетельство проекта infourok.ru №ЧЮ304204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6083" y="3188421"/>
            <a:ext cx="1704647" cy="240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ЦДТ5\Desktop\Достижения п.д.о. 19-20\Россия\Сертификат ноябр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5197" y="3423645"/>
            <a:ext cx="172538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ЦДТ5\Desktop\Достижения п.д.о. 19-20\Россия\Сертификат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2880" y="3711846"/>
            <a:ext cx="177492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ЦДТ5\Desktop\Достижения п.д.о. 19-20\Россия\Risunok_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7194" y="3711846"/>
            <a:ext cx="2629424" cy="186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ЦДТ5\Desktop\Достижения п.д.о. 19-20\Россия\Агеева О.В.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3041" y="4150460"/>
            <a:ext cx="2492652" cy="181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ЦДТ5\Desktop\Достижения п.д.о. 19-20\Россия\Сертификат от 17.09.201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3932" y="4392967"/>
            <a:ext cx="2556043" cy="180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ЦДТ5\Desktop\Достижения п.д.о. 19-20\Россия\Хижук В.И.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6487" y="4578624"/>
            <a:ext cx="2602078" cy="189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ЦДТ5\Desktop\Достижения п.д.о. 19-20\Россия\Конференция молодые педагоги 30.10.-31.10.1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3333" y="4823491"/>
            <a:ext cx="2640293" cy="191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1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086" y="0"/>
            <a:ext cx="7726816" cy="254725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zh-CN" sz="3600" b="1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Результаты, </a:t>
            </a:r>
            <a:br>
              <a:rPr lang="ru-RU" altLang="zh-CN" sz="3600" b="1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zh-CN" sz="3600" b="1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полученные в ходе эксперимента</a:t>
            </a:r>
            <a:br>
              <a:rPr lang="ru-RU" altLang="zh-CN" sz="3600" b="1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zh-CN" sz="3600" b="1" dirty="0" smtClean="0">
                <a:ln w="1905"/>
                <a:solidFill>
                  <a:srgbClr val="1E86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международном уровне</a:t>
            </a:r>
            <a:endParaRPr lang="ru-RU" sz="3600" b="1" dirty="0">
              <a:ln w="1905"/>
              <a:solidFill>
                <a:srgbClr val="1E86B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2534194"/>
            <a:ext cx="7886700" cy="3555457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Научные программы и проекты – 7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Конкурсы – 9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Публикации − 7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8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pic>
        <p:nvPicPr>
          <p:cNvPr id="12" name="Picture 11" descr="C:\Users\ЦДТ5\Desktop\Достижения п.д.о. 19-20\Меж\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954" y="2703662"/>
            <a:ext cx="177492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ЦДТ5\Desktop\Достижения п.д.о. 19-20\Меж\БП К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6367" y="2996739"/>
            <a:ext cx="19685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ЦДТ5\Desktop\Достижения п.д.о. 19-20\Меж\БП ХРА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2416" y="3301539"/>
            <a:ext cx="1924544" cy="278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ЦДТ5\Desktop\Достижения п.д.о. 19-20\Меж\6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2092" y="4125257"/>
            <a:ext cx="2621047" cy="190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ЦДТ5\Desktop\Достижения п.д.о. 19-20\Меж\свидетельство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215" y="4125256"/>
            <a:ext cx="2696308" cy="190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226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Итоги работы  за 2019-2020 учебный год</vt:lpstr>
      <vt:lpstr>Тема  Программы развития инновационных процессов</vt:lpstr>
      <vt:lpstr>Статус и стаж  в Программе развития инновационных процессов </vt:lpstr>
      <vt:lpstr>Актуальность темы </vt:lpstr>
      <vt:lpstr>Гипотеза эксперимента </vt:lpstr>
      <vt:lpstr>Результаты,  полученные в ходе эксперимента на муниципальном уровне</vt:lpstr>
      <vt:lpstr>Результаты,  полученные в ходе эксперимента на областном уровне</vt:lpstr>
      <vt:lpstr>Результаты,  полученные в ходе эксперимента на всероссийском уровне</vt:lpstr>
      <vt:lpstr>Результаты,  полученные в ходе эксперимента на международном уровне</vt:lpstr>
      <vt:lpstr>Уровень учреждения</vt:lpstr>
      <vt:lpstr>Техническое задание  на 2020-2021 учебный год </vt:lpstr>
      <vt:lpstr>Благодарим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111</cp:lastModifiedBy>
  <cp:revision>123</cp:revision>
  <dcterms:created xsi:type="dcterms:W3CDTF">2014-11-21T11:00:06Z</dcterms:created>
  <dcterms:modified xsi:type="dcterms:W3CDTF">2020-05-26T11:55:21Z</dcterms:modified>
</cp:coreProperties>
</file>